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5"/>
  </p:notesMasterIdLst>
  <p:handoutMasterIdLst>
    <p:handoutMasterId r:id="rId26"/>
  </p:handoutMasterIdLst>
  <p:sldIdLst>
    <p:sldId id="257" r:id="rId3"/>
    <p:sldId id="258" r:id="rId4"/>
    <p:sldId id="1819" r:id="rId5"/>
    <p:sldId id="1857" r:id="rId6"/>
    <p:sldId id="807" r:id="rId7"/>
    <p:sldId id="1769" r:id="rId8"/>
    <p:sldId id="1800" r:id="rId9"/>
    <p:sldId id="1897" r:id="rId10"/>
    <p:sldId id="1804" r:id="rId11"/>
    <p:sldId id="1899" r:id="rId12"/>
    <p:sldId id="1898" r:id="rId13"/>
    <p:sldId id="1808" r:id="rId14"/>
    <p:sldId id="1900" r:id="rId15"/>
    <p:sldId id="1901" r:id="rId16"/>
    <p:sldId id="1890" r:id="rId17"/>
    <p:sldId id="1902" r:id="rId18"/>
    <p:sldId id="1891" r:id="rId19"/>
    <p:sldId id="1903" r:id="rId20"/>
    <p:sldId id="815" r:id="rId21"/>
    <p:sldId id="890" r:id="rId22"/>
    <p:sldId id="1709" r:id="rId23"/>
    <p:sldId id="298" r:id="rId24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341F"/>
    <a:srgbClr val="AA3F26"/>
    <a:srgbClr val="00339A"/>
    <a:srgbClr val="003FBC"/>
    <a:srgbClr val="FF6D6D"/>
    <a:srgbClr val="A20000"/>
    <a:srgbClr val="81301D"/>
    <a:srgbClr val="877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0"/>
    <p:restoredTop sz="46247"/>
  </p:normalViewPr>
  <p:slideViewPr>
    <p:cSldViewPr snapToObjects="1" showGuides="1">
      <p:cViewPr varScale="1">
        <p:scale>
          <a:sx n="100" d="100"/>
          <a:sy n="100" d="100"/>
        </p:scale>
        <p:origin x="792" y="72"/>
      </p:cViewPr>
      <p:guideLst>
        <p:guide orient="horz" pos="2210"/>
        <p:guide pos="2903"/>
      </p:guideLst>
    </p:cSldViewPr>
  </p:slideViewPr>
  <p:outlineViewPr>
    <p:cViewPr>
      <p:scale>
        <a:sx n="33" d="100"/>
        <a:sy n="33" d="100"/>
      </p:scale>
      <p:origin x="0" y="-4498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-310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476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410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10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555031-67E6-4789-9C03-D478E6AD99D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73191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7338" y="254000"/>
            <a:ext cx="2073275" cy="6284913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15925" y="254000"/>
            <a:ext cx="6069013" cy="6284913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9100" y="1219200"/>
            <a:ext cx="4068763" cy="45720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0263" y="1219200"/>
            <a:ext cx="4070350" cy="45720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8925" y="312738"/>
            <a:ext cx="2071688" cy="5478462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19100" y="312738"/>
            <a:ext cx="6067425" cy="5478462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9100" y="1184275"/>
            <a:ext cx="4068763" cy="53546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0263" y="1184275"/>
            <a:ext cx="4070350" cy="53546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7"/>
          <p:cNvPicPr>
            <a:picLocks noChangeAspect="1"/>
          </p:cNvPicPr>
          <p:nvPr/>
        </p:nvPicPr>
        <p:blipFill>
          <a:blip r:embed="rId13"/>
          <a:srcRect t="1688" b="27"/>
          <a:stretch>
            <a:fillRect/>
          </a:stretch>
        </p:blipFill>
        <p:spPr>
          <a:xfrm>
            <a:off x="-33337" y="0"/>
            <a:ext cx="917733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KSO_BT1"/>
          <p:cNvSpPr>
            <a:spLocks noGrp="1"/>
          </p:cNvSpPr>
          <p:nvPr>
            <p:ph type="title"/>
          </p:nvPr>
        </p:nvSpPr>
        <p:spPr>
          <a:xfrm>
            <a:off x="415925" y="254000"/>
            <a:ext cx="8291513" cy="70961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8" name="KSO_BC1"/>
          <p:cNvSpPr>
            <a:spLocks noGrp="1"/>
          </p:cNvSpPr>
          <p:nvPr>
            <p:ph type="body"/>
          </p:nvPr>
        </p:nvSpPr>
        <p:spPr>
          <a:xfrm>
            <a:off x="419100" y="1184275"/>
            <a:ext cx="8291513" cy="53546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</p:txBody>
      </p:sp>
      <p:sp>
        <p:nvSpPr>
          <p:cNvPr id="1029" name="KSO_FD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0" name="KSO_FT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1" name="KSO_FN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57505" indent="-357505" algn="just" rtl="0" eaLnBrk="0" fontAlgn="base" hangingPunct="0">
        <a:lnSpc>
          <a:spcPct val="110000"/>
        </a:lnSpc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{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57505" indent="-357505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lr>
          <a:srgbClr val="DABE8B"/>
        </a:buClr>
        <a:buFont typeface="幼圆" pitchFamily="49" charset="-122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0"/>
          <p:cNvPicPr>
            <a:picLocks noChangeAspect="1"/>
          </p:cNvPicPr>
          <p:nvPr/>
        </p:nvPicPr>
        <p:blipFill>
          <a:blip r:embed="rId13"/>
          <a:srcRect l="1598" t="2747" r="1154" b="57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图片 11"/>
          <p:cNvPicPr>
            <a:picLocks noChangeAspect="1"/>
          </p:cNvPicPr>
          <p:nvPr/>
        </p:nvPicPr>
        <p:blipFill>
          <a:blip r:embed="rId14"/>
          <a:srcRect r="3616" b="10127"/>
          <a:stretch>
            <a:fillRect/>
          </a:stretch>
        </p:blipFill>
        <p:spPr>
          <a:xfrm>
            <a:off x="6967538" y="5340350"/>
            <a:ext cx="2176462" cy="151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2" name="KSO_BT1"/>
          <p:cNvSpPr>
            <a:spLocks noGrp="1"/>
          </p:cNvSpPr>
          <p:nvPr>
            <p:ph type="title"/>
          </p:nvPr>
        </p:nvSpPr>
        <p:spPr>
          <a:xfrm>
            <a:off x="419100" y="312738"/>
            <a:ext cx="8291513" cy="6540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2053" name="KSO_BC1"/>
          <p:cNvSpPr>
            <a:spLocks noGrp="1"/>
          </p:cNvSpPr>
          <p:nvPr>
            <p:ph type="body"/>
          </p:nvPr>
        </p:nvSpPr>
        <p:spPr>
          <a:xfrm>
            <a:off x="419100" y="1219200"/>
            <a:ext cx="8291513" cy="4572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</p:txBody>
      </p:sp>
      <p:sp>
        <p:nvSpPr>
          <p:cNvPr id="205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2025/11/4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57505" indent="-357505" algn="just" rtl="0" eaLnBrk="0" fontAlgn="base" hangingPunct="0">
        <a:lnSpc>
          <a:spcPct val="110000"/>
        </a:lnSpc>
        <a:spcBef>
          <a:spcPts val="600"/>
        </a:spcBef>
        <a:spcAft>
          <a:spcPct val="0"/>
        </a:spcAft>
        <a:buClr>
          <a:schemeClr val="accent1"/>
        </a:buClr>
        <a:buSzPct val="60000"/>
        <a:buFont typeface="Wingdings 2" pitchFamily="18" charset="2"/>
        <a:buChar char="f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57505" indent="-357505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Clr>
          <a:srgbClr val="E3BB6C"/>
        </a:buClr>
        <a:buFont typeface="幼圆" pitchFamily="49" charset="-122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>
            <p:ph type="ctrTitle" idx="4294967295"/>
          </p:nvPr>
        </p:nvSpPr>
        <p:spPr>
          <a:xfrm>
            <a:off x="679450" y="1892300"/>
            <a:ext cx="7772400" cy="571500"/>
          </a:xfrm>
        </p:spPr>
        <p:txBody>
          <a:bodyPr vert="horz" wrap="square" lIns="91440" tIns="45720" rIns="91440" bIns="45720" anchor="b" anchorCtr="0"/>
          <a:lstStyle>
            <a:lvl1pPr lvl="0">
              <a:buClrTx/>
              <a:buSzTx/>
              <a:buFontTx/>
              <a:defRPr/>
            </a:lvl1pPr>
          </a:lstStyle>
          <a:p>
            <a:pPr lvl="0" algn="ctr" eaLnBrk="1" hangingPunct="1"/>
            <a:r>
              <a:rPr lang="zh-CN" altLang="en-US" sz="4000" dirty="0">
                <a:solidFill>
                  <a:srgbClr val="990000"/>
                </a:solidFill>
              </a:rPr>
              <a:t>入行</a:t>
            </a:r>
            <a:r>
              <a:rPr lang="zh-CN" altLang="en-US" sz="4000" dirty="0" smtClean="0">
                <a:solidFill>
                  <a:srgbClr val="990000"/>
                </a:solidFill>
              </a:rPr>
              <a:t>论</a:t>
            </a:r>
            <a:r>
              <a:rPr lang="en-US" altLang="zh-CN" sz="4000" dirty="0" smtClean="0">
                <a:solidFill>
                  <a:srgbClr val="990000"/>
                </a:solidFill>
              </a:rPr>
              <a:t>78</a:t>
            </a:r>
            <a:r>
              <a:rPr lang="zh-CN" altLang="en-US" sz="4000" dirty="0" smtClean="0">
                <a:solidFill>
                  <a:srgbClr val="990000"/>
                </a:solidFill>
              </a:rPr>
              <a:t>课</a:t>
            </a:r>
            <a:endParaRPr lang="zh-CN" altLang="zh-CN" sz="4000" dirty="0">
              <a:solidFill>
                <a:srgbClr val="990000"/>
              </a:solidFill>
            </a:endParaRPr>
          </a:p>
        </p:txBody>
      </p:sp>
      <p:sp>
        <p:nvSpPr>
          <p:cNvPr id="4099" name="Rectangle 3"/>
          <p:cNvSpPr>
            <a:spLocks noGrp="1"/>
          </p:cNvSpPr>
          <p:nvPr>
            <p:ph type="subTitle" idx="4294967295"/>
          </p:nvPr>
        </p:nvSpPr>
        <p:spPr>
          <a:xfrm>
            <a:off x="679450" y="2740025"/>
            <a:ext cx="7759700" cy="1409700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/>
            </a:lvl1pPr>
            <a:lvl2pPr marL="0" lvl="1" indent="0" algn="ctr">
              <a:buClr>
                <a:srgbClr val="DABE8B"/>
              </a:buClr>
              <a:buSzTx/>
              <a:buFont typeface="幼圆" pitchFamily="49" charset="-122"/>
              <a:buNone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buNone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buNone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buNone/>
              <a:defRPr/>
            </a:lvl5pPr>
          </a:lstStyle>
          <a:p>
            <a:pPr lvl="0" eaLnBrk="1" hangingPunct="1">
              <a:spcBef>
                <a:spcPts val="30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寂天菩萨</a:t>
            </a: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  著</a:t>
            </a:r>
          </a:p>
          <a:p>
            <a:pPr lvl="0" eaLnBrk="1" hangingPunct="1">
              <a:spcBef>
                <a:spcPts val="30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 索达吉仁波切    宣讲</a:t>
            </a:r>
          </a:p>
          <a:p>
            <a:pPr lvl="0" eaLnBrk="1" hangingPunct="1">
              <a:spcBef>
                <a:spcPts val="30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 生西法师        辅导</a:t>
            </a:r>
          </a:p>
        </p:txBody>
      </p:sp>
      <p:pic>
        <p:nvPicPr>
          <p:cNvPr id="410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38" y="4425950"/>
            <a:ext cx="2462212" cy="1838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349375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115888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 2" pitchFamily="18" charset="2"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身似人形疮，轻触苦不堪，盲目我爱执，遭损谁当嗔？</a:t>
            </a: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Font typeface="Wingdings 2" pitchFamily="18" charset="2"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973" y="1872496"/>
            <a:ext cx="7991475" cy="342657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3. 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修心七要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中“报应皆归一”，所有这些不好的报应、问题都应该“归一”，归在哪个地方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？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①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就归到我爱执上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A.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我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执是一切痛苦报应的总来源，所以一切报应皆归一。我们就知道一切轮回痛苦、一切报应，乃至于这个伤害案，全都归在我执上面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；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B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对我执越抓得紧，受的伤害就越大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；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C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越容易受伤害；程度越深、时间越长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②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如果越放松我执，不再着重我爱执而去修他爱执，去爱众生、执著众生，这时受伤害的机率就越来越小，乃至于到了证悟无我，那时彻底抛弃了我爱执，就不再会受伤害了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2367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349375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115888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 2" pitchFamily="18" charset="2"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身似人形疮，轻触苦不堪，盲目我爱执，遭损谁当嗔？</a:t>
            </a: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Font typeface="Wingdings 2" pitchFamily="18" charset="2"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775" y="1556792"/>
            <a:ext cx="7991475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4.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修菩萨道的最重要意义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放松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对我执著的一种最好的方法。通过转移注意力，把关注自己转为关注众生，在这个过程中放松对我的执著，这个方式其实很合理，对自己利益很大。所以我们应该知道：修菩萨道为什么一定要打破我爱执，必须修持他爱执，必须发菩提心，必须为一切众生发愿，这里面其实有很深的意义，我们应该在意义上多去思考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endParaRPr lang="en-US" altLang="zh-CN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相关教</a:t>
            </a: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证</a:t>
            </a:r>
            <a:endParaRPr lang="en-US" altLang="zh-CN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布顿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大师比喻：“这个身体就像脓包一样，即使无意中碰到墙壁，也是痛得不得了。我们不应对墙壁生嗔恨心，要怪就怪身体疖脓了，如果用石头来打墙壁，那不合理！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无垢光尊者：“一切痛苦不乐根，此身极大烦恼源。”</a:t>
            </a:r>
          </a:p>
        </p:txBody>
      </p:sp>
    </p:spTree>
    <p:extLst>
      <p:ext uri="{BB962C8B-B14F-4D97-AF65-F5344CB8AC3E}">
        <p14:creationId xmlns:p14="http://schemas.microsoft.com/office/powerpoint/2010/main" val="16381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8437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349375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8" name="Rectangle 39"/>
          <p:cNvSpPr>
            <a:spLocks noGrp="1"/>
          </p:cNvSpPr>
          <p:nvPr/>
        </p:nvSpPr>
        <p:spPr>
          <a:xfrm>
            <a:off x="3348038" y="115888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愚夫不欲苦，偏作诸苦因，既由己过害，岂能嗔于人？</a:t>
            </a:r>
          </a:p>
        </p:txBody>
      </p:sp>
      <p:sp>
        <p:nvSpPr>
          <p:cNvPr id="18439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40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18441" name="矩形 2"/>
          <p:cNvSpPr/>
          <p:nvPr/>
        </p:nvSpPr>
        <p:spPr>
          <a:xfrm>
            <a:off x="612775" y="1711325"/>
            <a:ext cx="7991475" cy="442685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消文释义</a:t>
            </a:r>
            <a:endParaRPr lang="en-US" altLang="zh-CN" sz="1800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一般的凡愚者不想要痛苦，但是偏偏喜欢造作诸苦之因，既然自己曾经通过造苦因的缘故受到了伤害，那么怎么能够嗔恨他人呢？</a:t>
            </a:r>
            <a:endParaRPr lang="zh-CN" altLang="en-US" sz="1800" b="1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</a:t>
            </a: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颂重点</a:t>
            </a:r>
            <a:endParaRPr lang="en-US" altLang="zh-CN" sz="1800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理解一般众生所思和所行背道而驰，深信因果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①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不想受苦，但行为却是造作了痛苦的因，一般众生就是如此。以为别人是伤害我的因，我返过来嗔恨报复，如此往复轮回不止，苦上加苦。其实我们曾经伤害过众生的业力，导致了自己被伤害的果报，我们不应该嗔恨于任何人，主要是自己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②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如果我们不愿意再受苦，那只有一个方法：就是终止恶业，终止你心中的不高兴、你的嗔恨，终止嗔恨所引发的打骂众生的行为。如果你不终止呢，你以后没办法逃脱这种痛苦的果报，就是这样的。所以世间当中一切都是因果啊！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1843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1843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8437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349375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8" name="Rectangle 39"/>
          <p:cNvSpPr>
            <a:spLocks noGrp="1"/>
          </p:cNvSpPr>
          <p:nvPr/>
        </p:nvSpPr>
        <p:spPr>
          <a:xfrm>
            <a:off x="3348038" y="115888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 2" pitchFamily="18" charset="2"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愚夫不欲苦，偏作诸苦因，既由己过害，岂能嗔于人？</a:t>
            </a:r>
          </a:p>
        </p:txBody>
      </p:sp>
      <p:sp>
        <p:nvSpPr>
          <p:cNvPr id="18439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40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Font typeface="Wingdings 2" pitchFamily="18" charset="2"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18441" name="矩形 2"/>
          <p:cNvSpPr/>
          <p:nvPr/>
        </p:nvSpPr>
        <p:spPr>
          <a:xfrm>
            <a:off x="612775" y="1711325"/>
            <a:ext cx="7991475" cy="3064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en-US" altLang="zh-CN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懂得了因缘的规律，我们就应该在行为上、身语意上约束自己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①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如果我们不约束，那就肯定会导致不好的果报。这后面没有谁在操纵，没有造物主在操纵该惩罚谁、不该惩罚谁，其实全都是自作自受，如果你造了这个业，就要承担这个果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②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现在我们在修安忍、受到别人打击的时候，如果我们深信业果规律，深信“未作不遇，已作不失”，我们就知道，现在遇到的这个果，由果而推因，现在我受打击一定有前因，那前因是什么呢？按照同等因、等流因来推，肯定是伤害过别人，造过恶业，那么现在理应受报啊。所以我们自己在感受自作自受的业力的时候，怎么能去嗔恨他人？</a:t>
            </a:r>
          </a:p>
        </p:txBody>
      </p:sp>
    </p:spTree>
    <p:extLst>
      <p:ext uri="{BB962C8B-B14F-4D97-AF65-F5344CB8AC3E}">
        <p14:creationId xmlns:p14="http://schemas.microsoft.com/office/powerpoint/2010/main" val="2442910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1843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1843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8437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349375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8" name="Rectangle 39"/>
          <p:cNvSpPr>
            <a:spLocks noGrp="1"/>
          </p:cNvSpPr>
          <p:nvPr/>
        </p:nvSpPr>
        <p:spPr>
          <a:xfrm>
            <a:off x="3348038" y="115888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 2" pitchFamily="18" charset="2"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愚夫不欲苦，偏作诸苦因，既由己过害，岂能嗔于人？</a:t>
            </a:r>
          </a:p>
        </p:txBody>
      </p:sp>
      <p:sp>
        <p:nvSpPr>
          <p:cNvPr id="18439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40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Font typeface="Wingdings 2" pitchFamily="18" charset="2"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18441" name="矩形 2"/>
          <p:cNvSpPr/>
          <p:nvPr/>
        </p:nvSpPr>
        <p:spPr>
          <a:xfrm>
            <a:off x="612775" y="1711325"/>
            <a:ext cx="7991475" cy="309315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</a:t>
            </a: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教</a:t>
            </a: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证</a:t>
            </a:r>
            <a:endParaRPr lang="en-US" altLang="zh-CN" sz="1800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《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业报差别经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中云：“一切众生，系属于业，依止于业，顺自业转。”世间上的一切众生都在业的范围中，与业有一定的关系，所作所为皆随自业而转。我们遇到一些事情时，有时候认为很突然，但实际上与前世有一定的关系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悟达禅师造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三昧水忏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说明众生之间的恩恩怨怨，应该跟前世有一定的关系。我们即生中对有些人的说话做事看不惯，不一定是对方真有毛病，很可能是前世的业缘在中间作怪。因此我们挑剔别人时，应想到这是前世业力的一种后续，今生若没有斩断这种相续，乃至生生世世也许都会成为冤家。</a:t>
            </a:r>
          </a:p>
        </p:txBody>
      </p:sp>
    </p:spTree>
    <p:extLst>
      <p:ext uri="{BB962C8B-B14F-4D97-AF65-F5344CB8AC3E}">
        <p14:creationId xmlns:p14="http://schemas.microsoft.com/office/powerpoint/2010/main" val="1741691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8437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349375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8" name="Rectangle 39"/>
          <p:cNvSpPr>
            <a:spLocks noGrp="1"/>
          </p:cNvSpPr>
          <p:nvPr/>
        </p:nvSpPr>
        <p:spPr>
          <a:xfrm>
            <a:off x="3348038" y="115888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譬如地狱卒，及诸剑叶林，既由己业生，于谁该当嗔？</a:t>
            </a:r>
          </a:p>
        </p:txBody>
      </p:sp>
      <p:sp>
        <p:nvSpPr>
          <p:cNvPr id="18439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40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4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18441" name="矩形 2"/>
          <p:cNvSpPr/>
          <p:nvPr/>
        </p:nvSpPr>
        <p:spPr>
          <a:xfrm>
            <a:off x="612775" y="1711325"/>
            <a:ext cx="7991475" cy="442685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消文释义</a:t>
            </a: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众生造恶业后堕入地狱，不管是八热地狱、八寒地狱，还是近边地狱、孤独地狱，以及此处所讲的剑叶林、煻煨坑、无滩河等。这些恐怖的景象，完全是造恶众生的业力现前，并不是有人故意安排，对此又当嗔恨谁呢？</a:t>
            </a: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</a:t>
            </a: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颂重点</a:t>
            </a: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通过形象、具体的比喻。我们就知道了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①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我们曾经伤害过众生的业力，导致了自己被伤害的果报，其实我们不应该嗔恨于任何人，主要是自己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②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如果我们不愿意再受苦，那只有一个方法：就是终止恶业，终止你心中的不高兴、你的嗔恨，终止嗔恨所引发的打骂众生的行为。如果你不想受苦，你必须要终止这个。如果你不终止，你以后没办法逃脱这种痛苦的果报，就是这样的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1843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1843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8437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349375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8" name="Rectangle 39"/>
          <p:cNvSpPr>
            <a:spLocks noGrp="1"/>
          </p:cNvSpPr>
          <p:nvPr/>
        </p:nvSpPr>
        <p:spPr>
          <a:xfrm>
            <a:off x="3348038" y="115888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 2" pitchFamily="18" charset="2"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譬如地狱卒，及诸剑叶林，既由己业生，于谁该当嗔？</a:t>
            </a:r>
          </a:p>
        </p:txBody>
      </p:sp>
      <p:sp>
        <p:nvSpPr>
          <p:cNvPr id="18439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40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Font typeface="Wingdings 2" pitchFamily="18" charset="2"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4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18441" name="矩形 2"/>
          <p:cNvSpPr/>
          <p:nvPr/>
        </p:nvSpPr>
        <p:spPr>
          <a:xfrm>
            <a:off x="612775" y="1711325"/>
            <a:ext cx="7991475" cy="376000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业果的规律：“未作不遇，已作不失”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如果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你没有做，你不会遇到这个，不管是好的还是坏的，还是解脱的，反正如果你没有做这个业，你就不会遇到这个果。“已作不失”：那么如果你做了，它就不会消失。如果没有对治、没有忏悔等等，业果肯定会成熟，毫无疑问。解脱的因缘和解脱的果也是如此，你不想解脱，你不想成佛，如果你的因缘圆满了，它还是会成熟的。善是这样，恶也是这样，我们要知道业果的规律就是这样的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相关教</a:t>
            </a: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证</a:t>
            </a:r>
            <a:endParaRPr lang="en-US" altLang="zh-CN" sz="1800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龙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猛菩萨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菩提心释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：“我们所感受的地狱饿鬼及旁生的无量苦，全部是自己曾经损害众生的业力现前。”</a:t>
            </a:r>
          </a:p>
        </p:txBody>
      </p:sp>
    </p:spTree>
    <p:extLst>
      <p:ext uri="{BB962C8B-B14F-4D97-AF65-F5344CB8AC3E}">
        <p14:creationId xmlns:p14="http://schemas.microsoft.com/office/powerpoint/2010/main" val="2484853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8437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349375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8" name="Rectangle 39"/>
          <p:cNvSpPr>
            <a:spLocks noGrp="1"/>
          </p:cNvSpPr>
          <p:nvPr/>
        </p:nvSpPr>
        <p:spPr>
          <a:xfrm>
            <a:off x="3348038" y="115888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宿业所引发，令他损恼我，因此若堕狱，岂非我害他？</a:t>
            </a:r>
          </a:p>
        </p:txBody>
      </p:sp>
      <p:sp>
        <p:nvSpPr>
          <p:cNvPr id="18439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40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5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18441" name="矩形 2"/>
          <p:cNvSpPr/>
          <p:nvPr/>
        </p:nvSpPr>
        <p:spPr>
          <a:xfrm>
            <a:off x="612775" y="1711325"/>
            <a:ext cx="7991475" cy="442685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消文释义</a:t>
            </a: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我受伤害是我自己的宿业引发的，因我伤害过对方的缘故，现在业果成熟了所以他来伤害我。如果对方因此堕落到地狱中，那么他堕地狱就是我害的。</a:t>
            </a:r>
            <a:endParaRPr lang="zh-CN" altLang="en-US" sz="1800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</a:t>
            </a: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颂重点</a:t>
            </a: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</a:t>
            </a:r>
            <a:r>
              <a:rPr lang="en-US" altLang="zh-CN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理解颠倒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我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现在受到对方的打骂，是因为我以前曾经伤害过对方，这个宿业成熟了，引发张三来伤害我。“因此若堕狱，岂非我害他”：如果张三因为打我的这个因缘堕落地狱了，打我的原因是以前我曾经伤害过他，所以从这个方面看的时候，他堕地狱难道不是我害了他吗？我应该说声“抱歉”，应该抱着一种非常愧疚的心理，以慈爱心去观待对方，我不应该嗔恨他，如果我再嗔恨他，就完全没有道理了，颠倒了。这里讲到我受伤害是我自己的宿业引发的，因我伤害过对方的缘故，现在业果成熟了，所以他来伤害我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1843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1843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8437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349375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8" name="Rectangle 39"/>
          <p:cNvSpPr>
            <a:spLocks noGrp="1"/>
          </p:cNvSpPr>
          <p:nvPr/>
        </p:nvSpPr>
        <p:spPr>
          <a:xfrm>
            <a:off x="3348038" y="115888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 2" pitchFamily="18" charset="2"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宿业所引发，令他损恼我，因此若堕狱，岂非我害他？</a:t>
            </a:r>
          </a:p>
        </p:txBody>
      </p:sp>
      <p:sp>
        <p:nvSpPr>
          <p:cNvPr id="18439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40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Font typeface="Wingdings 2" pitchFamily="18" charset="2"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5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18441" name="矩形 2"/>
          <p:cNvSpPr/>
          <p:nvPr/>
        </p:nvSpPr>
        <p:spPr>
          <a:xfrm>
            <a:off x="612775" y="1711325"/>
            <a:ext cx="7991475" cy="342657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2.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引发慈爱心，修习安忍的方法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再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遇到别人伤害我的时候，我就应该想：现在他打我，对我生起这么大的仇恨心，主要是因为我的原因、我的关系，为什么呢？因为我以前伤害过他，所以他现在看到我就不舒服，看到我就想伤害我、想整我，他发起这种恶心，其实有我的一部分因缘。在这样的前提下，难道不应该安忍吗？我的确应该安忍，而且应该发愿把修行的功德回向对方：如果我成就了，我第一个要度化你，把你从轮回中救度出来！这时就相应了前面的一种慈爱心，对作害者生起慈爱心。</a:t>
            </a:r>
          </a:p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88161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7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7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28677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38" y="69215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8" name="TextBox 16"/>
          <p:cNvSpPr/>
          <p:nvPr/>
        </p:nvSpPr>
        <p:spPr>
          <a:xfrm>
            <a:off x="857250" y="2060575"/>
            <a:ext cx="6902450" cy="1869150"/>
          </a:xfrm>
          <a:prstGeom prst="roundRect">
            <a:avLst>
              <a:gd name="adj" fmla="val 10130"/>
            </a:avLst>
          </a:prstGeom>
          <a:noFill/>
          <a:ln w="25400" cap="flat" cmpd="sng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800" b="1" dirty="0">
                <a:solidFill>
                  <a:srgbClr val="0045D0"/>
                </a:solidFill>
                <a:latin typeface="黑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sz="1200" b="1" dirty="0">
              <a:solidFill>
                <a:srgbClr val="0045D0"/>
              </a:solidFill>
              <a:latin typeface="黑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怨敌用兵器打我们时，为什么不能完全怪他，我们自己也有责任？你觉得这种说法合理吗？</a:t>
            </a:r>
          </a:p>
        </p:txBody>
      </p:sp>
      <p:pic>
        <p:nvPicPr>
          <p:cNvPr id="28679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88" y="1628775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80" name="Rectangle 5"/>
          <p:cNvSpPr>
            <a:spLocks noGrp="1"/>
          </p:cNvSpPr>
          <p:nvPr/>
        </p:nvSpPr>
        <p:spPr>
          <a:xfrm>
            <a:off x="2905125" y="209550"/>
            <a:ext cx="5422900" cy="46196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3200" b="1" dirty="0">
                <a:solidFill>
                  <a:srgbClr val="826951"/>
                </a:solidFill>
              </a:rPr>
              <a:t>思  考  题</a:t>
            </a:r>
          </a:p>
        </p:txBody>
      </p:sp>
    </p:spTree>
  </p:cSld>
  <p:clrMapOvr>
    <a:masterClrMapping/>
  </p:clrMapOvr>
  <p:transition spd="slow"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/>
          </p:cNvSpPr>
          <p:nvPr>
            <p:ph type="subTitle" idx="4294967295"/>
          </p:nvPr>
        </p:nvSpPr>
        <p:spPr>
          <a:xfrm>
            <a:off x="2124075" y="3933825"/>
            <a:ext cx="2573338" cy="1382713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/>
            </a:lvl1pPr>
            <a:lvl2pPr marL="0" lvl="1" indent="0" algn="ctr">
              <a:buClr>
                <a:srgbClr val="DABE8B"/>
              </a:buClr>
              <a:buSzTx/>
              <a:buFont typeface="幼圆" pitchFamily="49" charset="-122"/>
              <a:buNone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buNone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buNone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buNone/>
              <a:defRPr/>
            </a:lvl5pPr>
          </a:lstStyle>
          <a:p>
            <a:pPr lvl="0" algn="l" eaLnBrk="1" hangingPunct="1"/>
            <a:r>
              <a:rPr lang="zh-CN" altLang="zh-CN" sz="1800" b="1" dirty="0"/>
              <a:t>顶礼本师释迦摩尼佛</a:t>
            </a:r>
          </a:p>
          <a:p>
            <a:pPr lvl="0" algn="l" eaLnBrk="1" hangingPunct="1"/>
            <a:r>
              <a:rPr lang="zh-CN" altLang="zh-CN" sz="1800" b="1" dirty="0"/>
              <a:t>顶礼文殊智慧勇士</a:t>
            </a:r>
          </a:p>
          <a:p>
            <a:pPr lvl="0" algn="l" eaLnBrk="1" hangingPunct="1"/>
            <a:r>
              <a:rPr lang="zh-CN" altLang="zh-CN" sz="1800" b="1" dirty="0"/>
              <a:t>顶礼传承大恩上师</a:t>
            </a:r>
          </a:p>
        </p:txBody>
      </p:sp>
      <p:sp>
        <p:nvSpPr>
          <p:cNvPr id="5123" name="Rectangle 4"/>
          <p:cNvSpPr>
            <a:spLocks noGrp="1"/>
          </p:cNvSpPr>
          <p:nvPr/>
        </p:nvSpPr>
        <p:spPr>
          <a:xfrm>
            <a:off x="4427538" y="3789363"/>
            <a:ext cx="2573337" cy="16637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{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DABE8B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自大圣境五台山</a:t>
            </a:r>
          </a:p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文殊加持入心间</a:t>
            </a:r>
          </a:p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祈祷晋美彭措足</a:t>
            </a:r>
          </a:p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证悟意传求加持</a:t>
            </a:r>
          </a:p>
        </p:txBody>
      </p:sp>
      <p:sp>
        <p:nvSpPr>
          <p:cNvPr id="5124" name="Rectangle 5"/>
          <p:cNvSpPr>
            <a:spLocks noGrp="1"/>
          </p:cNvSpPr>
          <p:nvPr/>
        </p:nvSpPr>
        <p:spPr>
          <a:xfrm>
            <a:off x="2763838" y="5516563"/>
            <a:ext cx="5367337" cy="48418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{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DABE8B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2000" b="1" i="1" dirty="0">
                <a:solidFill>
                  <a:srgbClr val="D00000"/>
                </a:solidFill>
                <a:latin typeface="Arial" panose="020B0604020202020204" pitchFamily="34" charset="0"/>
              </a:rPr>
              <a:t>为度化一切众生发无上殊胜的菩提心而学习</a:t>
            </a:r>
          </a:p>
        </p:txBody>
      </p:sp>
      <p:pic>
        <p:nvPicPr>
          <p:cNvPr id="5125" name="Picture 6" descr="%MV`K6N{36%5XM2A7BYBQ_4"/>
          <p:cNvPicPr>
            <a:picLocks noChangeAspect="1"/>
          </p:cNvPicPr>
          <p:nvPr/>
        </p:nvPicPr>
        <p:blipFill>
          <a:blip r:embed="rId2"/>
          <a:srcRect l="11063" r="957" b="48874"/>
          <a:stretch>
            <a:fillRect/>
          </a:stretch>
        </p:blipFill>
        <p:spPr>
          <a:xfrm>
            <a:off x="2195513" y="1557338"/>
            <a:ext cx="4673600" cy="2222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69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9700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38" y="69215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1" name="TextBox 16"/>
          <p:cNvSpPr/>
          <p:nvPr/>
        </p:nvSpPr>
        <p:spPr>
          <a:xfrm>
            <a:off x="857250" y="2060575"/>
            <a:ext cx="6902450" cy="1869150"/>
          </a:xfrm>
          <a:prstGeom prst="roundRect">
            <a:avLst>
              <a:gd name="adj" fmla="val 10130"/>
            </a:avLst>
          </a:prstGeom>
          <a:noFill/>
          <a:ln w="25400" cap="flat" cmpd="sng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800" b="1" dirty="0">
                <a:solidFill>
                  <a:srgbClr val="0045D0"/>
                </a:solidFill>
                <a:latin typeface="黑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sz="1200" b="1" dirty="0">
              <a:solidFill>
                <a:srgbClr val="0045D0"/>
              </a:solidFill>
              <a:latin typeface="黑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有时我们对某人的言行举止看不惯，真是那个人不对吗？为什么？你平时是怎么做的？</a:t>
            </a:r>
          </a:p>
        </p:txBody>
      </p:sp>
      <p:pic>
        <p:nvPicPr>
          <p:cNvPr id="2970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88" y="1628775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3" name="Rectangle 5"/>
          <p:cNvSpPr>
            <a:spLocks noGrp="1"/>
          </p:cNvSpPr>
          <p:nvPr/>
        </p:nvSpPr>
        <p:spPr>
          <a:xfrm>
            <a:off x="2905125" y="209550"/>
            <a:ext cx="5422900" cy="46196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3200" b="1" dirty="0">
                <a:solidFill>
                  <a:srgbClr val="826951"/>
                </a:solidFill>
              </a:rPr>
              <a:t>思  考  题</a:t>
            </a:r>
          </a:p>
        </p:txBody>
      </p:sp>
      <p:sp>
        <p:nvSpPr>
          <p:cNvPr id="2970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0724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38" y="69215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5" name="TextBox 16"/>
          <p:cNvSpPr/>
          <p:nvPr/>
        </p:nvSpPr>
        <p:spPr>
          <a:xfrm>
            <a:off x="857250" y="2060575"/>
            <a:ext cx="6902450" cy="1322082"/>
          </a:xfrm>
          <a:prstGeom prst="roundRect">
            <a:avLst>
              <a:gd name="adj" fmla="val 10130"/>
            </a:avLst>
          </a:prstGeom>
          <a:noFill/>
          <a:ln w="25400" cap="flat" cmpd="sng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800" b="1" dirty="0">
                <a:solidFill>
                  <a:srgbClr val="0045D0"/>
                </a:solidFill>
                <a:latin typeface="黑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sz="1200" b="1" dirty="0">
              <a:solidFill>
                <a:srgbClr val="0045D0"/>
              </a:solidFill>
              <a:latin typeface="黑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怨敌损恼我们，使我们感受身心痛苦，作者为什么反而说是我们害了他？</a:t>
            </a:r>
          </a:p>
        </p:txBody>
      </p:sp>
      <p:pic>
        <p:nvPicPr>
          <p:cNvPr id="30726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88" y="1628775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7" name="Rectangle 5"/>
          <p:cNvSpPr>
            <a:spLocks noGrp="1"/>
          </p:cNvSpPr>
          <p:nvPr/>
        </p:nvSpPr>
        <p:spPr>
          <a:xfrm>
            <a:off x="2905125" y="209550"/>
            <a:ext cx="5422900" cy="46196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3200" b="1" dirty="0">
                <a:solidFill>
                  <a:srgbClr val="826951"/>
                </a:solidFill>
              </a:rPr>
              <a:t>思  考  题</a:t>
            </a:r>
          </a:p>
        </p:txBody>
      </p:sp>
      <p:sp>
        <p:nvSpPr>
          <p:cNvPr id="30728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>
          <a:xfrm>
            <a:off x="638175" y="312738"/>
            <a:ext cx="7851775" cy="654050"/>
          </a:xfrm>
          <a:solidFill>
            <a:srgbClr val="990000">
              <a:alpha val="100000"/>
            </a:srgbClr>
          </a:solidFill>
        </p:spPr>
        <p:txBody>
          <a:bodyPr vert="horz" wrap="square" lIns="91440" tIns="45720" rIns="91440" bIns="45720" anchor="b" anchorCtr="0"/>
          <a:lstStyle/>
          <a:p>
            <a:pPr algn="ctr" eaLnBrk="1" hangingPunct="1"/>
            <a:r>
              <a:rPr lang="zh-CN" altLang="zh-CN" dirty="0">
                <a:solidFill>
                  <a:schemeClr val="bg1"/>
                </a:solidFill>
                <a:latin typeface="幼圆" pitchFamily="49" charset="-122"/>
              </a:rPr>
              <a:t>回      向</a:t>
            </a:r>
          </a:p>
        </p:txBody>
      </p:sp>
      <p:sp>
        <p:nvSpPr>
          <p:cNvPr id="32771" name="Rectangle 3"/>
          <p:cNvSpPr>
            <a:spLocks noGrp="1"/>
          </p:cNvSpPr>
          <p:nvPr>
            <p:ph type="body" idx="4294967295"/>
          </p:nvPr>
        </p:nvSpPr>
        <p:spPr>
          <a:xfrm>
            <a:off x="1849438" y="1111250"/>
            <a:ext cx="5429250" cy="5491163"/>
          </a:xfrm>
          <a:ln w="76200" cmpd="tri">
            <a:solidFill>
              <a:srgbClr val="990000">
                <a:alpha val="100000"/>
              </a:srgbClr>
            </a:solidFill>
            <a:miter lim="800000"/>
          </a:ln>
        </p:spPr>
        <p:txBody>
          <a:bodyPr vert="horz" wrap="square" lIns="91440" tIns="45720" rIns="91440" bIns="45720" anchor="t" anchorCtr="0"/>
          <a:lstStyle/>
          <a:p>
            <a:pPr algn="ctr" eaLnBrk="1" hangingPunct="1">
              <a:lnSpc>
                <a:spcPct val="90000"/>
              </a:lnSpc>
              <a:buNone/>
            </a:pPr>
            <a:endParaRPr lang="zh-CN" altLang="en-US" sz="1800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所南德义檀嘉热巴涅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托内尼波札南潘协将 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杰嘎纳其瓦隆彻巴耶 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哲波措利卓瓦卓瓦效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文殊师利勇猛智  普贤慧行亦复然</a:t>
            </a: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我今回向诸善根   随彼一切常修学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三世诸佛所称叹   如是最胜诸大愿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我今回向诸善根   为得普贤殊胜行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生生世世不离师</a:t>
            </a:r>
            <a:r>
              <a:rPr lang="en-US" altLang="zh-CN" b="1" dirty="0">
                <a:solidFill>
                  <a:srgbClr val="990000"/>
                </a:solidFill>
                <a:latin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恒时享用胜法乐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圆满地道功德已</a:t>
            </a:r>
            <a:r>
              <a:rPr lang="en-US" altLang="zh-CN" b="1" dirty="0">
                <a:solidFill>
                  <a:srgbClr val="990000"/>
                </a:solidFill>
                <a:latin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唯愿速得金刚持</a:t>
            </a:r>
          </a:p>
        </p:txBody>
      </p:sp>
      <p:pic>
        <p:nvPicPr>
          <p:cNvPr id="3277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996950"/>
            <a:ext cx="1504950" cy="18526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8"/>
          <p:cNvSpPr/>
          <p:nvPr/>
        </p:nvSpPr>
        <p:spPr>
          <a:xfrm>
            <a:off x="3276600" y="666750"/>
            <a:ext cx="2887663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顶礼寂天菩萨</a:t>
            </a:r>
            <a:endParaRPr lang="zh-CN" altLang="zh-CN" sz="2800" dirty="0">
              <a:solidFill>
                <a:srgbClr val="BC0000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614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85" y="2492375"/>
            <a:ext cx="2009140" cy="24739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8" name="矩形 1"/>
          <p:cNvSpPr/>
          <p:nvPr/>
        </p:nvSpPr>
        <p:spPr>
          <a:xfrm>
            <a:off x="4356100" y="2420620"/>
            <a:ext cx="3168650" cy="26562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尽舍国政善开显</a:t>
            </a:r>
          </a:p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稀奇佛子行之理</a:t>
            </a:r>
          </a:p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弘扬佛陀教法者</a:t>
            </a:r>
          </a:p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寂天菩萨前顶礼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8"/>
          <p:cNvSpPr/>
          <p:nvPr/>
        </p:nvSpPr>
        <p:spPr>
          <a:xfrm>
            <a:off x="3108325" y="276225"/>
            <a:ext cx="351313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入行论</a:t>
            </a:r>
            <a:r>
              <a:rPr lang="en-US" altLang="zh-CN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77</a:t>
            </a:r>
            <a:r>
              <a:rPr lang="zh-CN" altLang="en-US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课</a:t>
            </a: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科判回顾</a:t>
            </a:r>
            <a:endParaRPr lang="zh-CN" altLang="zh-CN" sz="2800" dirty="0">
              <a:solidFill>
                <a:srgbClr val="BC0000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67360" y="1052195"/>
            <a:ext cx="8203565" cy="5476240"/>
            <a:chOff x="1460" y="184"/>
            <a:chExt cx="10440" cy="793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rcRect t="10408" b="40543"/>
            <a:stretch>
              <a:fillRect/>
            </a:stretch>
          </p:blipFill>
          <p:spPr>
            <a:xfrm>
              <a:off x="1460" y="4379"/>
              <a:ext cx="10440" cy="374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rcRect t="32231" b="7689"/>
            <a:stretch>
              <a:fillRect/>
            </a:stretch>
          </p:blipFill>
          <p:spPr>
            <a:xfrm>
              <a:off x="1460" y="184"/>
              <a:ext cx="10433" cy="4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19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19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78</a:t>
            </a:r>
            <a:r>
              <a:rPr lang="zh-CN" altLang="en-US" sz="16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8197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38" y="722313"/>
            <a:ext cx="6696075" cy="46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8" name="Rectangle 39"/>
          <p:cNvSpPr>
            <a:spLocks noGrp="1"/>
          </p:cNvSpPr>
          <p:nvPr/>
        </p:nvSpPr>
        <p:spPr>
          <a:xfrm>
            <a:off x="2700338" y="125413"/>
            <a:ext cx="5422900" cy="5588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000" b="1" dirty="0" smtClean="0">
                <a:solidFill>
                  <a:srgbClr val="C00000"/>
                </a:solidFill>
                <a:sym typeface="Calibri" panose="020F0502020204030204" pitchFamily="34" charset="0"/>
              </a:rPr>
              <a:t>78</a:t>
            </a:r>
            <a:r>
              <a:rPr lang="zh-CN" altLang="en-US" sz="3000" b="1" dirty="0" smtClean="0">
                <a:solidFill>
                  <a:srgbClr val="C00000"/>
                </a:solidFill>
                <a:sym typeface="Calibri" panose="020F0502020204030204" pitchFamily="34" charset="0"/>
              </a:rPr>
              <a:t>课</a:t>
            </a:r>
            <a:r>
              <a:rPr lang="zh-CN" altLang="en-US" sz="3000" b="1" dirty="0">
                <a:solidFill>
                  <a:srgbClr val="C00000"/>
                </a:solidFill>
                <a:sym typeface="Calibri" panose="020F0502020204030204" pitchFamily="34" charset="0"/>
              </a:rPr>
              <a:t>总义归摄</a:t>
            </a:r>
          </a:p>
        </p:txBody>
      </p:sp>
      <p:sp>
        <p:nvSpPr>
          <p:cNvPr id="8199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200" name="矩形 10"/>
          <p:cNvSpPr/>
          <p:nvPr/>
        </p:nvSpPr>
        <p:spPr>
          <a:xfrm>
            <a:off x="3203848" y="1786255"/>
            <a:ext cx="5254987" cy="397031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本课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颂词承接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前文观察做害者之自性和说明以往自己曾害过他人，说明怨敌和自身都是产生痛苦的因，因缘聚合而产生让我们自己痛苦的果，因此我们不能只怨恨敌人而忽略自身的过失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8D341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业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果的规律：“未作不遇，已作不失”，我们现在感受怨敌的伤害，由果推因也可知我们曾经伤害过对方，包括地狱的恶报也是自己业力的变现，因此不该嗔恨其他人，自己该负主要责任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8D341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我们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过去伤害对方的宿业成熟，导致对方伤害我，并感受到地狱等恶趣，实际上是我害了别人，而非别人害我，故我对怨敌嗔恨之因，乃为颠倒之理由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8D341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我们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在受到众生打骂、伤害的时候，不应该嗔恨、伤害对方，因为我们所给出的一系列生起嗔恨的理由都是颠倒的，所以嗔恨众生是不合理的颠倒行为。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" y="1786255"/>
            <a:ext cx="2232025" cy="33693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3060065" y="332105"/>
            <a:ext cx="29686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入行</a:t>
            </a:r>
            <a:r>
              <a:rPr lang="zh-CN" altLang="en-US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论</a:t>
            </a:r>
            <a:r>
              <a:rPr lang="en-US" altLang="zh-CN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78</a:t>
            </a:r>
            <a:r>
              <a:rPr lang="zh-CN" altLang="en-US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课</a:t>
            </a: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科判</a:t>
            </a:r>
            <a:endParaRPr lang="zh-CN" altLang="zh-CN" sz="2800" dirty="0">
              <a:solidFill>
                <a:srgbClr val="BC0000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46022"/>
            <a:ext cx="8640960" cy="57353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0245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349375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6" name="Rectangle 39"/>
          <p:cNvSpPr>
            <a:spLocks noGrp="1"/>
          </p:cNvSpPr>
          <p:nvPr/>
        </p:nvSpPr>
        <p:spPr>
          <a:xfrm>
            <a:off x="3266123" y="188278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敌器与我身，二皆致苦因，双出器与身，于谁该当嗔？</a:t>
            </a:r>
          </a:p>
        </p:txBody>
      </p:sp>
      <p:sp>
        <p:nvSpPr>
          <p:cNvPr id="10247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8" name="矩形 10"/>
          <p:cNvSpPr/>
          <p:nvPr/>
        </p:nvSpPr>
        <p:spPr>
          <a:xfrm>
            <a:off x="612775" y="977900"/>
            <a:ext cx="1077913" cy="4175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10249" name="矩形 2"/>
          <p:cNvSpPr/>
          <p:nvPr/>
        </p:nvSpPr>
        <p:spPr>
          <a:xfrm>
            <a:off x="612775" y="1790700"/>
            <a:ext cx="7991475" cy="509370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>
                <a:solidFill>
                  <a:srgbClr val="AA3F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消文释义</a:t>
            </a:r>
            <a:r>
              <a:rPr lang="zh-CN" altLang="en-US" sz="1800" u="sng" dirty="0">
                <a:solidFill>
                  <a:srgbClr val="AA3F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</a:t>
            </a:r>
            <a:endParaRPr lang="en-US" altLang="zh-CN" sz="1800" u="sng" dirty="0">
              <a:solidFill>
                <a:srgbClr val="AA3F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敌人的武器和我的身体，这两个法其实都是导致受苦的因。怨敌使出了兵器，“我”拿出了身体，既然武器和我的身体都是导致痛苦的因，到底应该对谁嗔恨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？</a:t>
            </a:r>
            <a:endParaRPr lang="en-US" altLang="zh-CN" sz="1800" b="1" u="sng" dirty="0" smtClean="0">
              <a:solidFill>
                <a:srgbClr val="AA3F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 smtClean="0">
                <a:solidFill>
                  <a:srgbClr val="AA3F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</a:t>
            </a:r>
            <a:r>
              <a:rPr lang="zh-CN" altLang="en-US" sz="1800" b="1" u="sng" dirty="0">
                <a:solidFill>
                  <a:srgbClr val="AA3F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颂重点：</a:t>
            </a:r>
            <a:endParaRPr lang="en-US" altLang="zh-CN" sz="1800" b="1" u="sng" dirty="0">
              <a:solidFill>
                <a:srgbClr val="AA3F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</a:t>
            </a:r>
            <a:r>
              <a:rPr lang="en-US" altLang="zh-CN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深度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寻找自己的过失。</a:t>
            </a: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①不管是人和人之间的交往，还是世间的法律，都是以当前的因缘来认定责任。在佛法中，寻找的因缘比较深，涉及到了前世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②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前面第一个科判的颂词讲过：“以前曾经伤害他人”，这个“以前”不单是指今生，主要还是指前世或再前世等等，因为过去自己曾经对他人做了类似伤害，所以现在别人对自己做这样的伤害，自己也有一部分责任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③第二个科判主要是说明自身一些隐藏的过失。第一和第三个科判和比较隐蔽的前后世的因缘有关，第二个科判是说隐蔽的因缘，和前后世也有关系，但主要是和自己过度地爱护自己、增长我执有关。</a:t>
            </a:r>
            <a:endParaRPr lang="en-US" altLang="zh-CN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1024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1024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0245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349375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6" name="Rectangle 39"/>
          <p:cNvSpPr>
            <a:spLocks noGrp="1"/>
          </p:cNvSpPr>
          <p:nvPr/>
        </p:nvSpPr>
        <p:spPr>
          <a:xfrm>
            <a:off x="3266123" y="188278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 2" pitchFamily="18" charset="2"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敌器与我身，二皆致苦因，双出器与身，于谁该当嗔？</a:t>
            </a:r>
          </a:p>
        </p:txBody>
      </p:sp>
      <p:sp>
        <p:nvSpPr>
          <p:cNvPr id="10247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8" name="矩形 10"/>
          <p:cNvSpPr/>
          <p:nvPr/>
        </p:nvSpPr>
        <p:spPr>
          <a:xfrm>
            <a:off x="612775" y="977900"/>
            <a:ext cx="1077913" cy="4175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Font typeface="Wingdings 2" pitchFamily="18" charset="2"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10249" name="矩形 2"/>
          <p:cNvSpPr/>
          <p:nvPr/>
        </p:nvSpPr>
        <p:spPr>
          <a:xfrm>
            <a:off x="612775" y="1411923"/>
            <a:ext cx="7991475" cy="542712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④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一般世间人不会如此评判：因为你对自己的身体太过于执著，所以也有部分过失。但我们从止嗔和修行安忍的角度来看，这个因缘必须要挖掘出来，要正视它的存在。它毕竟是真正存在的，而且在这个伤害案中，自身应该是很大、很主要的一个因缘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2. </a:t>
            </a:r>
            <a:r>
              <a:rPr lang="zh-CN" altLang="en-US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理解</a:t>
            </a:r>
            <a:r>
              <a:rPr lang="zh-CN" altLang="en-US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</a:t>
            </a:r>
            <a:endParaRPr lang="en-US" altLang="zh-CN" sz="1800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①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敌人的武器和我的身体，这两个法其实都是导致受苦的因，难点就是理解我自己存在这个能够感受痛苦的身体，我们以前没有串习过这种观念，现在要开始重新认识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②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要强化：我有过失，而且有很大的过失的观念。如果我对自己不生嗔，那么对对方也不应该生嗔；如果对对方生嗔，对自也应该生嗔。因为我也有过失的缘故，就不应该对对方产生强烈的嗔恨心，就应该原谅对方，因为我也是责任者的缘故。什么责任？我执致使我执着出了这个看似无比真实的身体，这是最应该忏悔的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3. </a:t>
            </a:r>
            <a:r>
              <a:rPr lang="zh-CN" altLang="en-US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按照</a:t>
            </a:r>
            <a:r>
              <a:rPr lang="en-US" altLang="zh-CN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入行论</a:t>
            </a:r>
            <a:r>
              <a:rPr lang="en-US" altLang="zh-CN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的观点</a:t>
            </a:r>
            <a:r>
              <a:rPr lang="zh-CN" altLang="en-US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遇到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怨敌殴打伤害时，控制不了自己的心态和行为，对其进行咒骂反击，这样的行为已丧失了大乘种性，完全退出了大乘行列。</a:t>
            </a:r>
          </a:p>
        </p:txBody>
      </p:sp>
    </p:spTree>
    <p:extLst>
      <p:ext uri="{BB962C8B-B14F-4D97-AF65-F5344CB8AC3E}">
        <p14:creationId xmlns:p14="http://schemas.microsoft.com/office/powerpoint/2010/main" val="1303540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349375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115888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身似人形疮，轻触苦不堪，盲目我爱执，遭损谁当嗔？</a:t>
            </a: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775" y="1556792"/>
            <a:ext cx="7991475" cy="509370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  <a:buNone/>
            </a:pP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消文释义</a:t>
            </a:r>
            <a:endParaRPr lang="en-US" altLang="zh-CN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身体就好像一个人形的大疮，轻轻地去接触它，就导致苦不堪言的后果，这种痛苦来自盲目的我爱执，无始以来的我执导致了在当今遭到这么大的伤害。到底应该嗔恨谁？</a:t>
            </a:r>
            <a:endParaRPr lang="zh-CN" altLang="en-US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  <a:buNone/>
            </a:pP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本颂重点</a:t>
            </a:r>
            <a:endParaRPr lang="en-US" altLang="zh-CN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前一颂说痛苦的来源是敌人和我，两方面都有责任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在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这一颂中，痛苦的来源不怪敌人，应该怪我自己，怪我的身体那么脆弱，把过失全部拿到自身上分析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我们受到这么大的伤害，其实和自己盲目的我爱执有很大的关系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①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如果我们对我执没有长时间去巩固、发展、保护；如果我们轻视自我，以无我消除我执，或者通过他爱执去打破我爱执；如果我们已经习惯无我，对我执的注意力已经消亡的缘故，我们就不会受到很大伤害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②但是因为我们对我爱执盲目地发展、巩固，所以导致我越爱我，越产生我爱执，越不能够忍受一切痛苦。不放弃我执，这个伤害还会延续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③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放弃我执，伤害就逐渐消亡了。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8_A000120150318A04PWBG">
  <a:themeElements>
    <a:clrScheme name="8_A000120150318A04PWBG 1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826951"/>
      </a:accent1>
      <a:accent2>
        <a:srgbClr val="C0923E"/>
      </a:accent2>
      <a:accent3>
        <a:srgbClr val="FFFFFF"/>
      </a:accent3>
      <a:accent4>
        <a:srgbClr val="505050"/>
      </a:accent4>
      <a:accent5>
        <a:srgbClr val="C1B9B3"/>
      </a:accent5>
      <a:accent6>
        <a:srgbClr val="AE8437"/>
      </a:accent6>
      <a:hlink>
        <a:srgbClr val="00B0F0"/>
      </a:hlink>
      <a:folHlink>
        <a:srgbClr val="AFB2B4"/>
      </a:folHlink>
    </a:clrScheme>
    <a:fontScheme name="8_A000120150318A04PWBG">
      <a:majorFont>
        <a:latin typeface="微软雅黑"/>
        <a:ea typeface="微软雅黑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A000120150318A04PWBG 1">
        <a:dk1>
          <a:srgbClr val="5F5F5F"/>
        </a:dk1>
        <a:lt1>
          <a:srgbClr val="FFFFFF"/>
        </a:lt1>
        <a:dk2>
          <a:srgbClr val="5F5F5F"/>
        </a:dk2>
        <a:lt2>
          <a:srgbClr val="FFFFFF"/>
        </a:lt2>
        <a:accent1>
          <a:srgbClr val="826951"/>
        </a:accent1>
        <a:accent2>
          <a:srgbClr val="C0923E"/>
        </a:accent2>
        <a:accent3>
          <a:srgbClr val="FFFFFF"/>
        </a:accent3>
        <a:accent4>
          <a:srgbClr val="505050"/>
        </a:accent4>
        <a:accent5>
          <a:srgbClr val="C1B9B3"/>
        </a:accent5>
        <a:accent6>
          <a:srgbClr val="AE8437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0_A000120150324A07PWBG">
  <a:themeElements>
    <a:clrScheme name="10_A000120150324A07PWBG 1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826951"/>
      </a:accent1>
      <a:accent2>
        <a:srgbClr val="B78623"/>
      </a:accent2>
      <a:accent3>
        <a:srgbClr val="FFFFFF"/>
      </a:accent3>
      <a:accent4>
        <a:srgbClr val="505050"/>
      </a:accent4>
      <a:accent5>
        <a:srgbClr val="C1B9B3"/>
      </a:accent5>
      <a:accent6>
        <a:srgbClr val="A6791F"/>
      </a:accent6>
      <a:hlink>
        <a:srgbClr val="00B0F0"/>
      </a:hlink>
      <a:folHlink>
        <a:srgbClr val="AFB2B4"/>
      </a:folHlink>
    </a:clrScheme>
    <a:fontScheme name="10_A000120150324A07PWBG">
      <a:majorFont>
        <a:latin typeface="微软雅黑"/>
        <a:ea typeface="微软雅黑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A000120150324A07PWBG 1">
        <a:dk1>
          <a:srgbClr val="5F5F5F"/>
        </a:dk1>
        <a:lt1>
          <a:srgbClr val="FFFFFF"/>
        </a:lt1>
        <a:dk2>
          <a:srgbClr val="5F5F5F"/>
        </a:dk2>
        <a:lt2>
          <a:srgbClr val="FFFFFF"/>
        </a:lt2>
        <a:accent1>
          <a:srgbClr val="826951"/>
        </a:accent1>
        <a:accent2>
          <a:srgbClr val="B78623"/>
        </a:accent2>
        <a:accent3>
          <a:srgbClr val="FFFFFF"/>
        </a:accent3>
        <a:accent4>
          <a:srgbClr val="505050"/>
        </a:accent4>
        <a:accent5>
          <a:srgbClr val="C1B9B3"/>
        </a:accent5>
        <a:accent6>
          <a:srgbClr val="A6791F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3443</Words>
  <Application>Microsoft Office PowerPoint</Application>
  <PresentationFormat>全屏显示(4:3)</PresentationFormat>
  <Paragraphs>187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黑体</vt:lpstr>
      <vt:lpstr>楷体</vt:lpstr>
      <vt:lpstr>宋体</vt:lpstr>
      <vt:lpstr>微软雅黑</vt:lpstr>
      <vt:lpstr>幼圆</vt:lpstr>
      <vt:lpstr>Arial</vt:lpstr>
      <vt:lpstr>Calibri</vt:lpstr>
      <vt:lpstr>Wingdings</vt:lpstr>
      <vt:lpstr>Wingdings 2</vt:lpstr>
      <vt:lpstr>8_A000120150318A04PWBG</vt:lpstr>
      <vt:lpstr>10_A000120150324A07PWBG</vt:lpstr>
      <vt:lpstr>入行论78课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回      向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入行论78课</dc:title>
  <dc:creator>Lenovo</dc:creator>
  <cp:lastModifiedBy>Microsoft 帐户</cp:lastModifiedBy>
  <cp:revision>28</cp:revision>
  <dcterms:created xsi:type="dcterms:W3CDTF">2015-10-10T17:40:00Z</dcterms:created>
  <dcterms:modified xsi:type="dcterms:W3CDTF">2025-11-04T09:07:24Z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E77822C9077A4732A773D9FD0CB7B23C_13</vt:lpwstr>
  </property>
</Properties>
</file>